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19" r:id="rId3"/>
    <p:sldId id="320" r:id="rId4"/>
    <p:sldId id="322" r:id="rId5"/>
    <p:sldId id="327" r:id="rId6"/>
    <p:sldId id="323" r:id="rId7"/>
    <p:sldId id="325" r:id="rId8"/>
    <p:sldId id="326" r:id="rId9"/>
    <p:sldId id="32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Jan 10, 2010</a:t>
            </a: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81F01-1497-48C5-A7A5-1EFA94584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Jan 10, 2010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369DA7-DFFB-4B8A-B44D-5DB9103C2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Jan 10, 2010</a:t>
            </a: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6DC81-329B-4369-B0AE-B205D55E8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PSI NMR Technology Workshop</a:t>
            </a:r>
            <a:br>
              <a:rPr lang="en-US"/>
            </a:br>
            <a:r>
              <a:rPr lang="en-US"/>
              <a:t>Oct 6-7, 2008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CB6B7-C3B5-4EA2-878B-A239894E8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PSI NMR Technology Workshop</a:t>
            </a:r>
            <a:br>
              <a:rPr lang="en-US"/>
            </a:br>
            <a:r>
              <a:rPr lang="en-US"/>
              <a:t>Oct 6-7, 2008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26B55-E5E9-4F5C-AB63-A18DDE203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PSI NMR Technology Workshop</a:t>
            </a:r>
            <a:br>
              <a:rPr lang="en-US"/>
            </a:br>
            <a:r>
              <a:rPr lang="en-US"/>
              <a:t>Oct 6-7, 2008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B7E20-DB67-4CAE-A2FB-921B6FA19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PSI NMR Technology Workshop</a:t>
            </a:r>
            <a:br>
              <a:rPr lang="en-US"/>
            </a:br>
            <a:r>
              <a:rPr lang="en-US"/>
              <a:t>Oct 6-7, 2008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7D3E8-EE10-4112-AB44-D3E893DED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PSI NMR Technology Workshop</a:t>
            </a:r>
            <a:br>
              <a:rPr lang="en-US"/>
            </a:br>
            <a:r>
              <a:rPr lang="en-US"/>
              <a:t>Oct 6-7, 2008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3645B-9BBE-4059-898F-1ED347F71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PSI NMR Technology Workshop</a:t>
            </a:r>
            <a:br>
              <a:rPr lang="en-US"/>
            </a:br>
            <a:r>
              <a:rPr lang="en-US"/>
              <a:t>Oct 6-7, 2008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C02BC-6279-429A-A677-450641910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PSI NMR Technology Workshop</a:t>
            </a:r>
            <a:br>
              <a:rPr lang="en-US"/>
            </a:br>
            <a:r>
              <a:rPr lang="en-US"/>
              <a:t>Oct 6-7, 2008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90B71-E001-4DE4-8D01-FFA0933B4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/>
            </a:lvl1pPr>
          </a:lstStyle>
          <a:p>
            <a:pPr>
              <a:defRPr/>
            </a:pPr>
            <a:r>
              <a:rPr lang="en-US" dirty="0" smtClean="0"/>
              <a:t>Jan 10, 2010</a:t>
            </a:r>
            <a:endParaRPr lang="en-US" dirty="0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DEC2A41-3B10-4297-9667-4A4A9063D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6" r:id="rId3"/>
    <p:sldLayoutId id="2147483655" r:id="rId4"/>
    <p:sldLayoutId id="2147483654" r:id="rId5"/>
    <p:sldLayoutId id="2147483653" r:id="rId6"/>
    <p:sldLayoutId id="2147483652" r:id="rId7"/>
    <p:sldLayoutId id="2147483651" r:id="rId8"/>
    <p:sldLayoutId id="2147483650" r:id="rId9"/>
    <p:sldLayoutId id="2147483659" r:id="rId10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wmf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.wmf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/>
          <a:p>
            <a:pPr eaLnBrk="1" hangingPunct="1"/>
            <a:r>
              <a:rPr lang="en-US" dirty="0" smtClean="0"/>
              <a:t>NESG Wiki: </a:t>
            </a:r>
            <a:br>
              <a:rPr lang="en-US" dirty="0" smtClean="0"/>
            </a:br>
            <a:r>
              <a:rPr lang="en-US" dirty="0" smtClean="0"/>
              <a:t>NMR Data Acquisition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286000" y="3581400"/>
            <a:ext cx="5638800" cy="190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dirty="0" smtClean="0"/>
              <a:t>Alexander </a:t>
            </a:r>
            <a:r>
              <a:rPr lang="en-US" dirty="0" err="1" smtClean="0"/>
              <a:t>Eletsky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01/10/2010</a:t>
            </a:r>
          </a:p>
        </p:txBody>
      </p:sp>
      <p:pic>
        <p:nvPicPr>
          <p:cNvPr id="4101" name="Picture 7" descr="ps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7576" y="6355080"/>
            <a:ext cx="1086424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NESG logo 2.png"/>
          <p:cNvPicPr>
            <a:picLocks noChangeAspect="1"/>
          </p:cNvPicPr>
          <p:nvPr/>
        </p:nvPicPr>
        <p:blipFill>
          <a:blip r:embed="rId3" cstate="print"/>
          <a:srcRect r="63576"/>
          <a:stretch>
            <a:fillRect/>
          </a:stretch>
        </p:blipFill>
        <p:spPr>
          <a:xfrm>
            <a:off x="0" y="6357731"/>
            <a:ext cx="1143000" cy="500269"/>
          </a:xfrm>
          <a:prstGeom prst="rect">
            <a:avLst/>
          </a:prstGeom>
        </p:spPr>
      </p:pic>
      <p:pic>
        <p:nvPicPr>
          <p:cNvPr id="4104" name="Picture 8" descr="C:\Documents and Settings\alex\My Documents\Logos\UB_web_logos\UB_web_logos\Web Logos - color\blue\interlocking_blu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5335" y="6355080"/>
            <a:ext cx="975665" cy="502920"/>
          </a:xfrm>
          <a:prstGeom prst="rect">
            <a:avLst/>
          </a:prstGeom>
          <a:noFill/>
        </p:spPr>
      </p:pic>
      <p:pic>
        <p:nvPicPr>
          <p:cNvPr id="8" name="Picture 7" descr="NESG wik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41932" y="6355080"/>
            <a:ext cx="534468" cy="502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752600"/>
            <a:ext cx="3581400" cy="4419600"/>
          </a:xfrm>
        </p:spPr>
        <p:txBody>
          <a:bodyPr/>
          <a:lstStyle/>
          <a:p>
            <a:r>
              <a:rPr lang="en-US" sz="2000" dirty="0" smtClean="0"/>
              <a:t>Documenting NESG protocols: reference and educational information</a:t>
            </a:r>
          </a:p>
          <a:p>
            <a:r>
              <a:rPr lang="en-US" sz="2000" dirty="0" smtClean="0"/>
              <a:t>Specific details for Varian and </a:t>
            </a:r>
            <a:r>
              <a:rPr lang="en-US" sz="2000" dirty="0" err="1" smtClean="0"/>
              <a:t>Bruker</a:t>
            </a:r>
            <a:r>
              <a:rPr lang="en-US" sz="2000" dirty="0" smtClean="0"/>
              <a:t> instruments</a:t>
            </a:r>
          </a:p>
          <a:p>
            <a:r>
              <a:rPr lang="en-US" sz="2000" dirty="0" smtClean="0"/>
              <a:t>Some expertise in NMR expected from users</a:t>
            </a:r>
          </a:p>
          <a:p>
            <a:endParaRPr lang="en-US" sz="2000" dirty="0" smtClean="0"/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676400"/>
            <a:ext cx="4440237" cy="43903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 descr="NESG logo 2.png"/>
          <p:cNvPicPr>
            <a:picLocks noChangeAspect="1"/>
          </p:cNvPicPr>
          <p:nvPr/>
        </p:nvPicPr>
        <p:blipFill>
          <a:blip r:embed="rId3" cstate="print"/>
          <a:srcRect r="63576"/>
          <a:stretch>
            <a:fillRect/>
          </a:stretch>
        </p:blipFill>
        <p:spPr>
          <a:xfrm>
            <a:off x="0" y="6357731"/>
            <a:ext cx="1143000" cy="500269"/>
          </a:xfrm>
          <a:prstGeom prst="rect">
            <a:avLst/>
          </a:prstGeom>
        </p:spPr>
      </p:pic>
      <p:pic>
        <p:nvPicPr>
          <p:cNvPr id="11" name="Picture 10" descr="NESG wik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1932" y="6355080"/>
            <a:ext cx="534468" cy="502920"/>
          </a:xfrm>
          <a:prstGeom prst="rect">
            <a:avLst/>
          </a:prstGeom>
        </p:spPr>
      </p:pic>
      <p:pic>
        <p:nvPicPr>
          <p:cNvPr id="12" name="Picture 7" descr="psi_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57576" y="6355080"/>
            <a:ext cx="1086424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C:\Documents and Settings\alex\My Documents\Logos\UB_web_logos\UB_web_logos\Web Logos - color\blue\interlocking_blue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5335" y="6355080"/>
            <a:ext cx="975665" cy="502920"/>
          </a:xfrm>
          <a:prstGeom prst="rect">
            <a:avLst/>
          </a:prstGeom>
          <a:noFill/>
        </p:spPr>
      </p:pic>
      <p:sp>
        <p:nvSpPr>
          <p:cNvPr id="1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sz="1000" dirty="0" smtClean="0"/>
              <a:t>HTP Methods for Protein NMR Structure Analysis Used by the NIGMS Protein Structure initiative, January 10, 2010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Spectromer</a:t>
            </a:r>
            <a:r>
              <a:rPr lang="en-US" dirty="0" smtClean="0"/>
              <a:t> Operation</a:t>
            </a:r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16592" t="58731" r="56861" b="7708"/>
          <a:stretch>
            <a:fillRect/>
          </a:stretch>
        </p:blipFill>
        <p:spPr bwMode="auto">
          <a:xfrm>
            <a:off x="838200" y="1676400"/>
            <a:ext cx="3505200" cy="4381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 descr="NESG logo 2.png"/>
          <p:cNvPicPr>
            <a:picLocks noChangeAspect="1"/>
          </p:cNvPicPr>
          <p:nvPr/>
        </p:nvPicPr>
        <p:blipFill>
          <a:blip r:embed="rId3" cstate="print"/>
          <a:srcRect r="63576"/>
          <a:stretch>
            <a:fillRect/>
          </a:stretch>
        </p:blipFill>
        <p:spPr>
          <a:xfrm>
            <a:off x="0" y="6357731"/>
            <a:ext cx="1143000" cy="500269"/>
          </a:xfrm>
          <a:prstGeom prst="rect">
            <a:avLst/>
          </a:prstGeom>
        </p:spPr>
      </p:pic>
      <p:pic>
        <p:nvPicPr>
          <p:cNvPr id="11" name="Picture 10" descr="NESG wik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1932" y="6355080"/>
            <a:ext cx="534468" cy="502920"/>
          </a:xfrm>
          <a:prstGeom prst="rect">
            <a:avLst/>
          </a:prstGeom>
        </p:spPr>
      </p:pic>
      <p:pic>
        <p:nvPicPr>
          <p:cNvPr id="12" name="Picture 7" descr="psi_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57576" y="6355080"/>
            <a:ext cx="1086424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C:\Documents and Settings\alex\My Documents\Logos\UB_web_logos\UB_web_logos\Web Logos - color\blue\interlocking_blue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5335" y="6355080"/>
            <a:ext cx="975665" cy="502920"/>
          </a:xfrm>
          <a:prstGeom prst="rect">
            <a:avLst/>
          </a:prstGeom>
          <a:noFill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 l="72875" t="64218" r="2807" b="8446"/>
          <a:stretch>
            <a:fillRect/>
          </a:stretch>
        </p:blipFill>
        <p:spPr bwMode="auto">
          <a:xfrm>
            <a:off x="5029200" y="2438400"/>
            <a:ext cx="3290728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Text Placeholder 1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sz="1000" dirty="0" smtClean="0"/>
              <a:t>HTP Methods for Protein NMR Structure Analysis Used by the NIGMS Protein Structure initiative, January 10, 2010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NMR Experiments for Structure Determination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752600"/>
            <a:ext cx="3581400" cy="4419600"/>
          </a:xfrm>
        </p:spPr>
        <p:txBody>
          <a:bodyPr/>
          <a:lstStyle/>
          <a:p>
            <a:r>
              <a:rPr lang="en-US" sz="2000" dirty="0" smtClean="0"/>
              <a:t>Standard experiment sets for high-throughput NMR</a:t>
            </a:r>
          </a:p>
          <a:p>
            <a:r>
              <a:rPr lang="en-US" sz="2000" dirty="0" smtClean="0"/>
              <a:t>Additional experiments and novel methods</a:t>
            </a:r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42903" t="64218" r="26948" b="2805"/>
          <a:stretch>
            <a:fillRect/>
          </a:stretch>
        </p:blipFill>
        <p:spPr bwMode="auto">
          <a:xfrm>
            <a:off x="4724400" y="1828800"/>
            <a:ext cx="3663798" cy="3962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 descr="NESG logo 2.png"/>
          <p:cNvPicPr>
            <a:picLocks noChangeAspect="1"/>
          </p:cNvPicPr>
          <p:nvPr/>
        </p:nvPicPr>
        <p:blipFill>
          <a:blip r:embed="rId3" cstate="print"/>
          <a:srcRect r="63576"/>
          <a:stretch>
            <a:fillRect/>
          </a:stretch>
        </p:blipFill>
        <p:spPr>
          <a:xfrm>
            <a:off x="0" y="6357731"/>
            <a:ext cx="1143000" cy="500269"/>
          </a:xfrm>
          <a:prstGeom prst="rect">
            <a:avLst/>
          </a:prstGeom>
        </p:spPr>
      </p:pic>
      <p:pic>
        <p:nvPicPr>
          <p:cNvPr id="11" name="Picture 10" descr="NESG wik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1932" y="6355080"/>
            <a:ext cx="534468" cy="502920"/>
          </a:xfrm>
          <a:prstGeom prst="rect">
            <a:avLst/>
          </a:prstGeom>
        </p:spPr>
      </p:pic>
      <p:pic>
        <p:nvPicPr>
          <p:cNvPr id="12" name="Picture 7" descr="psi_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57576" y="6355080"/>
            <a:ext cx="1086424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C:\Documents and Settings\alex\My Documents\Logos\UB_web_logos\UB_web_logos\Web Logos - color\blue\interlocking_blue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5335" y="6355080"/>
            <a:ext cx="975665" cy="502920"/>
          </a:xfrm>
          <a:prstGeom prst="rect">
            <a:avLst/>
          </a:prstGeom>
          <a:noFill/>
        </p:spPr>
      </p:pic>
      <p:sp>
        <p:nvSpPr>
          <p:cNvPr id="1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sz="1000" dirty="0" smtClean="0"/>
              <a:t>HTP Methods for Protein NMR Structure Analysis Used by the NIGMS Protein Structure initiative, January 10, 2010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“Standard” NMR Experiments</a:t>
            </a:r>
            <a:endParaRPr lang="en-US" dirty="0" smtClean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752600"/>
            <a:ext cx="3581400" cy="4419600"/>
          </a:xfrm>
        </p:spPr>
        <p:txBody>
          <a:bodyPr/>
          <a:lstStyle/>
          <a:p>
            <a:endParaRPr lang="en-US" sz="2000" dirty="0" smtClean="0"/>
          </a:p>
        </p:txBody>
      </p:sp>
      <p:pic>
        <p:nvPicPr>
          <p:cNvPr id="10" name="Picture 9" descr="NESG logo 2.png"/>
          <p:cNvPicPr>
            <a:picLocks noChangeAspect="1"/>
          </p:cNvPicPr>
          <p:nvPr/>
        </p:nvPicPr>
        <p:blipFill>
          <a:blip r:embed="rId2" cstate="print"/>
          <a:srcRect r="63576"/>
          <a:stretch>
            <a:fillRect/>
          </a:stretch>
        </p:blipFill>
        <p:spPr>
          <a:xfrm>
            <a:off x="0" y="6357731"/>
            <a:ext cx="1143000" cy="500269"/>
          </a:xfrm>
          <a:prstGeom prst="rect">
            <a:avLst/>
          </a:prstGeom>
        </p:spPr>
      </p:pic>
      <p:pic>
        <p:nvPicPr>
          <p:cNvPr id="11" name="Picture 10" descr="NESG wik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1932" y="6355080"/>
            <a:ext cx="534468" cy="502920"/>
          </a:xfrm>
          <a:prstGeom prst="rect">
            <a:avLst/>
          </a:prstGeom>
        </p:spPr>
      </p:pic>
      <p:pic>
        <p:nvPicPr>
          <p:cNvPr id="12" name="Picture 7" descr="ps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57576" y="6355080"/>
            <a:ext cx="1086424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C:\Documents and Settings\alex\My Documents\Logos\UB_web_logos\UB_web_logos\Web Logos - color\blue\interlocking_blu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5335" y="6355080"/>
            <a:ext cx="975665" cy="502920"/>
          </a:xfrm>
          <a:prstGeom prst="rect">
            <a:avLst/>
          </a:prstGeom>
          <a:noFill/>
        </p:spPr>
      </p:pic>
      <p:pic>
        <p:nvPicPr>
          <p:cNvPr id="1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 cstate="print"/>
          <a:srcRect b="12693"/>
          <a:stretch>
            <a:fillRect/>
          </a:stretch>
        </p:blipFill>
        <p:spPr bwMode="auto">
          <a:xfrm>
            <a:off x="1505712" y="1676400"/>
            <a:ext cx="6114289" cy="4495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sz="1000" dirty="0" smtClean="0"/>
              <a:t>HTP Methods for Protein NMR Structure Analysis Used by the NIGMS Protein Structure initiative, January 10, 2010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Stereospecific</a:t>
            </a:r>
            <a:r>
              <a:rPr lang="en-US" dirty="0" smtClean="0"/>
              <a:t> Assignment of </a:t>
            </a:r>
            <a:r>
              <a:rPr lang="en-US" dirty="0" err="1" smtClean="0"/>
              <a:t>Leu</a:t>
            </a:r>
            <a:r>
              <a:rPr lang="en-US" dirty="0" smtClean="0"/>
              <a:t>/Val Isopropyl Groups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5181600"/>
            <a:ext cx="7467600" cy="990600"/>
          </a:xfrm>
        </p:spPr>
        <p:txBody>
          <a:bodyPr/>
          <a:lstStyle/>
          <a:p>
            <a:r>
              <a:rPr lang="en-US" sz="2000" dirty="0" smtClean="0"/>
              <a:t>Optimized CT [</a:t>
            </a:r>
            <a:r>
              <a:rPr lang="en-US" sz="2000" baseline="30000" dirty="0" smtClean="0"/>
              <a:t>13</a:t>
            </a:r>
            <a:r>
              <a:rPr lang="en-US" sz="2000" dirty="0" smtClean="0"/>
              <a:t>C,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H]-HSQC (28ms, 42ms and 56ms) for fractionally </a:t>
            </a:r>
            <a:r>
              <a:rPr lang="en-US" sz="2000" baseline="30000" dirty="0" smtClean="0"/>
              <a:t>13</a:t>
            </a:r>
            <a:r>
              <a:rPr lang="en-US" sz="2000" dirty="0" smtClean="0"/>
              <a:t>C-labeled samples</a:t>
            </a:r>
          </a:p>
        </p:txBody>
      </p:sp>
      <p:pic>
        <p:nvPicPr>
          <p:cNvPr id="10" name="Picture 9" descr="NESG logo 2.png"/>
          <p:cNvPicPr>
            <a:picLocks noChangeAspect="1"/>
          </p:cNvPicPr>
          <p:nvPr/>
        </p:nvPicPr>
        <p:blipFill>
          <a:blip r:embed="rId2" cstate="print"/>
          <a:srcRect r="63576"/>
          <a:stretch>
            <a:fillRect/>
          </a:stretch>
        </p:blipFill>
        <p:spPr>
          <a:xfrm>
            <a:off x="0" y="6357731"/>
            <a:ext cx="1143000" cy="500269"/>
          </a:xfrm>
          <a:prstGeom prst="rect">
            <a:avLst/>
          </a:prstGeom>
        </p:spPr>
      </p:pic>
      <p:pic>
        <p:nvPicPr>
          <p:cNvPr id="11" name="Picture 10" descr="NESG wik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1932" y="6355080"/>
            <a:ext cx="534468" cy="502920"/>
          </a:xfrm>
          <a:prstGeom prst="rect">
            <a:avLst/>
          </a:prstGeom>
        </p:spPr>
      </p:pic>
      <p:pic>
        <p:nvPicPr>
          <p:cNvPr id="12" name="Picture 7" descr="ps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57576" y="6355080"/>
            <a:ext cx="1086424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C:\Documents and Settings\alex\My Documents\Logos\UB_web_logos\UB_web_logos\Web Logos - color\blue\interlocking_blu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5335" y="6355080"/>
            <a:ext cx="975665" cy="502920"/>
          </a:xfrm>
          <a:prstGeom prst="rect">
            <a:avLst/>
          </a:prstGeom>
          <a:noFill/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1676401"/>
            <a:ext cx="2209800" cy="27755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7" descr="frac13C"/>
          <p:cNvPicPr>
            <a:picLocks noGrp="1" noChangeAspect="1" noChangeArrowheads="1"/>
          </p:cNvPicPr>
          <p:nvPr>
            <p:ph sz="half" idx="2"/>
          </p:nvPr>
        </p:nvPicPr>
        <p:blipFill>
          <a:blip r:embed="rId7" cstate="print"/>
          <a:srcRect l="15625" t="5429" r="25000" b="19011"/>
          <a:stretch>
            <a:fillRect/>
          </a:stretch>
        </p:blipFill>
        <p:spPr>
          <a:xfrm>
            <a:off x="4419600" y="1676400"/>
            <a:ext cx="3505200" cy="2787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1143000" y="4475202"/>
            <a:ext cx="2590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000" b="1" dirty="0"/>
              <a:t>D. </a:t>
            </a:r>
            <a:r>
              <a:rPr lang="en-US" sz="1000" b="1" dirty="0" err="1"/>
              <a:t>Neri</a:t>
            </a:r>
            <a:r>
              <a:rPr lang="en-US" sz="1000" b="1" dirty="0"/>
              <a:t>, T. </a:t>
            </a:r>
            <a:r>
              <a:rPr lang="en-US" sz="1000" b="1" dirty="0" err="1"/>
              <a:t>Szyperski</a:t>
            </a:r>
            <a:r>
              <a:rPr lang="en-US" sz="1000" b="1" dirty="0"/>
              <a:t>, G. </a:t>
            </a:r>
            <a:r>
              <a:rPr lang="en-US" sz="1000" b="1" dirty="0" err="1"/>
              <a:t>Otting</a:t>
            </a:r>
            <a:r>
              <a:rPr lang="en-US" sz="1000" b="1" dirty="0"/>
              <a:t>, H. </a:t>
            </a:r>
            <a:r>
              <a:rPr lang="en-US" sz="1000" b="1" dirty="0" err="1"/>
              <a:t>Senn</a:t>
            </a:r>
            <a:r>
              <a:rPr lang="en-US" sz="1000" b="1" dirty="0"/>
              <a:t>, K. </a:t>
            </a:r>
            <a:r>
              <a:rPr lang="en-US" sz="1000" b="1" dirty="0" err="1"/>
              <a:t>Wuethrich</a:t>
            </a:r>
            <a:r>
              <a:rPr lang="en-US" sz="1000" b="1" dirty="0"/>
              <a:t>, </a:t>
            </a:r>
            <a:r>
              <a:rPr lang="en-US" sz="1000" b="1" i="1" dirty="0"/>
              <a:t>Biochemistry</a:t>
            </a:r>
            <a:r>
              <a:rPr lang="en-US" sz="1000" b="1" dirty="0"/>
              <a:t> </a:t>
            </a:r>
            <a:r>
              <a:rPr lang="en-US" sz="1000" b="1" dirty="0" smtClean="0"/>
              <a:t>1989; </a:t>
            </a:r>
            <a:r>
              <a:rPr lang="en-US" sz="1000" b="1" i="1" dirty="0" smtClean="0"/>
              <a:t>28</a:t>
            </a:r>
            <a:r>
              <a:rPr lang="en-US" sz="1000" b="1" dirty="0" smtClean="0"/>
              <a:t>(19):7510-7516 </a:t>
            </a:r>
            <a:endParaRPr lang="en-US" sz="1000" b="1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sz="1000" dirty="0" smtClean="0"/>
              <a:t>HTP Methods for Protein NMR Structure Analysis Used by the NIGMS Protein Structure initiative, January 10, 2010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Histidine</a:t>
            </a:r>
            <a:r>
              <a:rPr lang="en-US" dirty="0" smtClean="0"/>
              <a:t> </a:t>
            </a:r>
            <a:r>
              <a:rPr lang="en-US" dirty="0" err="1" smtClean="0"/>
              <a:t>Protonation</a:t>
            </a:r>
            <a:r>
              <a:rPr lang="en-US" dirty="0" smtClean="0"/>
              <a:t> State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3886199" cy="4419600"/>
          </a:xfrm>
        </p:spPr>
        <p:txBody>
          <a:bodyPr/>
          <a:lstStyle/>
          <a:p>
            <a:r>
              <a:rPr lang="en-US" sz="2000" dirty="0" smtClean="0"/>
              <a:t>Long-range [</a:t>
            </a:r>
            <a:r>
              <a:rPr lang="en-US" sz="2000" baseline="30000" dirty="0" smtClean="0"/>
              <a:t>15</a:t>
            </a:r>
            <a:r>
              <a:rPr lang="en-US" sz="2000" dirty="0" smtClean="0"/>
              <a:t>N,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H]-HSQC </a:t>
            </a:r>
            <a:r>
              <a:rPr lang="en-US" sz="1800" dirty="0" smtClean="0"/>
              <a:t>or HMQC</a:t>
            </a:r>
          </a:p>
          <a:p>
            <a:r>
              <a:rPr lang="en-US" sz="2000" dirty="0" smtClean="0"/>
              <a:t>Also yields H</a:t>
            </a:r>
            <a:r>
              <a:rPr lang="en-US" sz="2000" baseline="30000" dirty="0" smtClean="0">
                <a:latin typeface="Symbol" pitchFamily="18" charset="2"/>
              </a:rPr>
              <a:t>e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/N</a:t>
            </a:r>
            <a:r>
              <a:rPr lang="en-US" sz="2000" baseline="30000" dirty="0" smtClean="0">
                <a:latin typeface="Symbol" pitchFamily="18" charset="2"/>
              </a:rPr>
              <a:t>e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 spin assignments</a:t>
            </a:r>
          </a:p>
        </p:txBody>
      </p:sp>
      <p:pic>
        <p:nvPicPr>
          <p:cNvPr id="10" name="Picture 9" descr="NESG logo 2.png"/>
          <p:cNvPicPr>
            <a:picLocks noChangeAspect="1"/>
          </p:cNvPicPr>
          <p:nvPr/>
        </p:nvPicPr>
        <p:blipFill>
          <a:blip r:embed="rId2" cstate="print"/>
          <a:srcRect r="63576"/>
          <a:stretch>
            <a:fillRect/>
          </a:stretch>
        </p:blipFill>
        <p:spPr>
          <a:xfrm>
            <a:off x="0" y="6357731"/>
            <a:ext cx="1143000" cy="500269"/>
          </a:xfrm>
          <a:prstGeom prst="rect">
            <a:avLst/>
          </a:prstGeom>
        </p:spPr>
      </p:pic>
      <p:pic>
        <p:nvPicPr>
          <p:cNvPr id="11" name="Picture 10" descr="NESG wik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1932" y="6355080"/>
            <a:ext cx="534468" cy="502920"/>
          </a:xfrm>
          <a:prstGeom prst="rect">
            <a:avLst/>
          </a:prstGeom>
        </p:spPr>
      </p:pic>
      <p:pic>
        <p:nvPicPr>
          <p:cNvPr id="12" name="Picture 7" descr="ps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57576" y="6355080"/>
            <a:ext cx="1086424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C:\Documents and Settings\alex\My Documents\Logos\UB_web_logos\UB_web_logos\Web Logos - color\blue\interlocking_blu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5335" y="6355080"/>
            <a:ext cx="975665" cy="502920"/>
          </a:xfrm>
          <a:prstGeom prst="rect">
            <a:avLst/>
          </a:prstGeom>
          <a:noFill/>
        </p:spPr>
      </p:pic>
      <p:pic>
        <p:nvPicPr>
          <p:cNvPr id="17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1752601"/>
            <a:ext cx="3418530" cy="39391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953000" y="5715000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/>
              <a:t>J. G. </a:t>
            </a:r>
            <a:r>
              <a:rPr lang="en-US" sz="1000" b="1" dirty="0" err="1"/>
              <a:t>Pelton</a:t>
            </a:r>
            <a:r>
              <a:rPr lang="en-US" sz="1000" b="1" dirty="0"/>
              <a:t>, D. A. </a:t>
            </a:r>
            <a:r>
              <a:rPr lang="en-US" sz="1000" b="1" dirty="0" err="1"/>
              <a:t>Torchia</a:t>
            </a:r>
            <a:r>
              <a:rPr lang="en-US" sz="1000" b="1" dirty="0"/>
              <a:t>, N. D. Meadow, and S. </a:t>
            </a:r>
            <a:r>
              <a:rPr lang="en-US" sz="1000" b="1" dirty="0" err="1"/>
              <a:t>Roseman</a:t>
            </a:r>
            <a:r>
              <a:rPr lang="en-US" sz="1000" b="1" dirty="0"/>
              <a:t>, Protein Sci. </a:t>
            </a:r>
            <a:r>
              <a:rPr lang="en-US" sz="1000" b="1" dirty="0" smtClean="0"/>
              <a:t>1993; </a:t>
            </a:r>
            <a:r>
              <a:rPr lang="en-US" sz="1000" b="1" dirty="0"/>
              <a:t>2(4): 543–558. </a:t>
            </a: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sz="1000" dirty="0" smtClean="0"/>
              <a:t>HTP Methods for Protein NMR Structure Analysis Used by the NIGMS Protein Structure initiative, January 10, 2010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</a:t>
            </a:r>
            <a:r>
              <a:rPr lang="en-US" baseline="30000" dirty="0" smtClean="0"/>
              <a:t>13</a:t>
            </a:r>
            <a:r>
              <a:rPr lang="en-US" dirty="0" smtClean="0"/>
              <a:t>C/</a:t>
            </a:r>
            <a:r>
              <a:rPr lang="en-US" baseline="30000" dirty="0" smtClean="0"/>
              <a:t>15</a:t>
            </a:r>
            <a:r>
              <a:rPr lang="en-US" dirty="0" smtClean="0"/>
              <a:t>N-resolved NOESY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3886199" cy="4419600"/>
          </a:xfrm>
        </p:spPr>
        <p:txBody>
          <a:bodyPr/>
          <a:lstStyle/>
          <a:p>
            <a:r>
              <a:rPr lang="en-US" sz="1800" dirty="0" smtClean="0"/>
              <a:t>Optimized for simultaneous </a:t>
            </a:r>
            <a:r>
              <a:rPr lang="en-US" sz="1800" baseline="30000" dirty="0" smtClean="0"/>
              <a:t>13</a:t>
            </a:r>
            <a:r>
              <a:rPr lang="en-US" sz="1800" dirty="0" smtClean="0"/>
              <a:t>C(aliphatic), </a:t>
            </a:r>
            <a:r>
              <a:rPr lang="en-US" sz="1800" baseline="30000" dirty="0" smtClean="0"/>
              <a:t>13</a:t>
            </a:r>
            <a:r>
              <a:rPr lang="en-US" sz="1800" dirty="0" smtClean="0"/>
              <a:t>C(aromatic) and </a:t>
            </a:r>
            <a:r>
              <a:rPr lang="en-US" sz="1800" baseline="30000" dirty="0" smtClean="0"/>
              <a:t>15</a:t>
            </a:r>
            <a:r>
              <a:rPr lang="en-US" sz="1800" dirty="0" smtClean="0"/>
              <a:t>N frequency labeling</a:t>
            </a:r>
          </a:p>
          <a:p>
            <a:r>
              <a:rPr lang="en-US" sz="1800" dirty="0" smtClean="0"/>
              <a:t>Uses adiabatic </a:t>
            </a:r>
            <a:r>
              <a:rPr lang="en-US" sz="1800" baseline="30000" dirty="0" smtClean="0"/>
              <a:t>13</a:t>
            </a:r>
            <a:r>
              <a:rPr lang="en-US" sz="1800" dirty="0" smtClean="0"/>
              <a:t>C decoupling sideband suppression (SEAD – E. </a:t>
            </a:r>
            <a:r>
              <a:rPr lang="en-US" sz="1800" dirty="0" err="1" smtClean="0"/>
              <a:t>Kupce</a:t>
            </a:r>
            <a:r>
              <a:rPr lang="en-US" sz="1800" dirty="0" smtClean="0"/>
              <a:t>)</a:t>
            </a:r>
          </a:p>
          <a:p>
            <a:r>
              <a:rPr lang="en-US" sz="1800" dirty="0" smtClean="0"/>
              <a:t>Spectra acquired at 900 MHz</a:t>
            </a:r>
          </a:p>
          <a:p>
            <a:r>
              <a:rPr lang="en-US" sz="1800" dirty="0" smtClean="0"/>
              <a:t>Three-fold time saving compared to separate experiments</a:t>
            </a:r>
          </a:p>
          <a:p>
            <a:endParaRPr lang="en-US" sz="1800" dirty="0" smtClean="0"/>
          </a:p>
        </p:txBody>
      </p:sp>
      <p:pic>
        <p:nvPicPr>
          <p:cNvPr id="10" name="Picture 9" descr="NESG logo 2.png"/>
          <p:cNvPicPr>
            <a:picLocks noChangeAspect="1"/>
          </p:cNvPicPr>
          <p:nvPr/>
        </p:nvPicPr>
        <p:blipFill>
          <a:blip r:embed="rId2" cstate="print"/>
          <a:srcRect r="63576"/>
          <a:stretch>
            <a:fillRect/>
          </a:stretch>
        </p:blipFill>
        <p:spPr>
          <a:xfrm>
            <a:off x="0" y="6357731"/>
            <a:ext cx="1143000" cy="500269"/>
          </a:xfrm>
          <a:prstGeom prst="rect">
            <a:avLst/>
          </a:prstGeom>
        </p:spPr>
      </p:pic>
      <p:pic>
        <p:nvPicPr>
          <p:cNvPr id="11" name="Picture 10" descr="NESG wik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1932" y="6355080"/>
            <a:ext cx="534468" cy="502920"/>
          </a:xfrm>
          <a:prstGeom prst="rect">
            <a:avLst/>
          </a:prstGeom>
        </p:spPr>
      </p:pic>
      <p:pic>
        <p:nvPicPr>
          <p:cNvPr id="12" name="Picture 7" descr="ps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57576" y="6355080"/>
            <a:ext cx="1086424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C:\Documents and Settings\alex\My Documents\Logos\UB_web_logos\UB_web_logos\Web Logos - color\blue\interlocking_blu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5335" y="6355080"/>
            <a:ext cx="975665" cy="502920"/>
          </a:xfrm>
          <a:prstGeom prst="rect">
            <a:avLst/>
          </a:prstGeom>
          <a:noFill/>
        </p:spPr>
      </p:pic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648200" y="4319826"/>
            <a:ext cx="37338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/>
              <a:t>S. M. Pascal, D. R. </a:t>
            </a:r>
            <a:r>
              <a:rPr lang="en-US" sz="1000" b="1" dirty="0" err="1" smtClean="0"/>
              <a:t>Muhandiram</a:t>
            </a:r>
            <a:r>
              <a:rPr lang="en-US" sz="1000" b="1" dirty="0" smtClean="0"/>
              <a:t>, T. Yamazaki, J. D. Forman-Kay, </a:t>
            </a:r>
            <a:r>
              <a:rPr lang="en-US" sz="1000" b="1" dirty="0"/>
              <a:t>and </a:t>
            </a:r>
            <a:r>
              <a:rPr lang="en-US" sz="1000" b="1" dirty="0" smtClean="0"/>
              <a:t>L. E. Kay, JMR Ser. B. 1994; 103:197–201.</a:t>
            </a:r>
            <a:br>
              <a:rPr lang="en-US" sz="1000" b="1" dirty="0" smtClean="0"/>
            </a:br>
            <a:r>
              <a:rPr lang="en-US" sz="1000" b="1" dirty="0" smtClean="0"/>
              <a:t/>
            </a:r>
            <a:br>
              <a:rPr lang="en-US" sz="1000" b="1" dirty="0" smtClean="0"/>
            </a:br>
            <a:r>
              <a:rPr lang="en-US" sz="1000" b="1" dirty="0" smtClean="0"/>
              <a:t>Y. </a:t>
            </a:r>
            <a:r>
              <a:rPr lang="en-US" sz="1000" b="1" dirty="0" err="1" smtClean="0"/>
              <a:t>Shen</a:t>
            </a:r>
            <a:r>
              <a:rPr lang="en-US" sz="1000" b="1" dirty="0" smtClean="0"/>
              <a:t>, H. S. </a:t>
            </a:r>
            <a:r>
              <a:rPr lang="en-US" sz="1000" b="1" dirty="0" err="1" smtClean="0"/>
              <a:t>Atreya</a:t>
            </a:r>
            <a:r>
              <a:rPr lang="en-US" sz="1000" b="1" dirty="0" smtClean="0"/>
              <a:t>, G. Liu, and T. </a:t>
            </a:r>
            <a:r>
              <a:rPr lang="en-US" sz="1000" b="1" dirty="0" err="1" smtClean="0"/>
              <a:t>Szyperski</a:t>
            </a:r>
            <a:r>
              <a:rPr lang="en-US" sz="1000" b="1" dirty="0" smtClean="0"/>
              <a:t>, JACS 2005; 127:9085-9099. </a:t>
            </a:r>
            <a:endParaRPr lang="en-US" sz="10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8200" y="1810451"/>
            <a:ext cx="3754437" cy="23043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sz="1000" dirty="0" smtClean="0"/>
              <a:t>HTP Methods for Protein NMR Structure Analysis Used by the NIGMS Protein Structure initiative, January 10, 2010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3886199" cy="4419600"/>
          </a:xfrm>
        </p:spPr>
        <p:txBody>
          <a:bodyPr/>
          <a:lstStyle/>
          <a:p>
            <a:r>
              <a:rPr lang="en-US" sz="1800" dirty="0" smtClean="0"/>
              <a:t>James M. </a:t>
            </a:r>
            <a:r>
              <a:rPr lang="en-US" sz="1800" dirty="0" err="1" smtClean="0"/>
              <a:t>Aramini</a:t>
            </a:r>
            <a:endParaRPr lang="en-US" sz="1800" dirty="0" smtClean="0"/>
          </a:p>
          <a:p>
            <a:r>
              <a:rPr lang="en-US" sz="1800" dirty="0" err="1" smtClean="0"/>
              <a:t>Aleksandras</a:t>
            </a:r>
            <a:r>
              <a:rPr lang="en-US" sz="1800" dirty="0" smtClean="0"/>
              <a:t> </a:t>
            </a:r>
            <a:r>
              <a:rPr lang="en-US" sz="1800" dirty="0" err="1" smtClean="0"/>
              <a:t>Gutmanas</a:t>
            </a:r>
            <a:endParaRPr lang="en-US" sz="1800" dirty="0" smtClean="0"/>
          </a:p>
          <a:p>
            <a:r>
              <a:rPr lang="en-US" sz="1800" dirty="0" err="1" smtClean="0"/>
              <a:t>Gaohua</a:t>
            </a:r>
            <a:r>
              <a:rPr lang="en-US" sz="1800" dirty="0" smtClean="0"/>
              <a:t> Liu</a:t>
            </a:r>
          </a:p>
          <a:p>
            <a:r>
              <a:rPr lang="en-US" sz="1800" dirty="0" smtClean="0"/>
              <a:t>Jeffrey L. Mills</a:t>
            </a:r>
          </a:p>
          <a:p>
            <a:r>
              <a:rPr lang="en-US" sz="1800" dirty="0" smtClean="0"/>
              <a:t>Theresa A. </a:t>
            </a:r>
            <a:r>
              <a:rPr lang="en-US" sz="1800" dirty="0" err="1" smtClean="0"/>
              <a:t>Ramelot</a:t>
            </a:r>
            <a:endParaRPr lang="en-US" sz="1800" dirty="0" smtClean="0"/>
          </a:p>
          <a:p>
            <a:r>
              <a:rPr lang="en-US" sz="1800" dirty="0" smtClean="0"/>
              <a:t>Paolo Rossi</a:t>
            </a:r>
          </a:p>
          <a:p>
            <a:r>
              <a:rPr lang="en-US" sz="1800" dirty="0" err="1" smtClean="0"/>
              <a:t>Kiran</a:t>
            </a:r>
            <a:r>
              <a:rPr lang="en-US" sz="1800" dirty="0" smtClean="0"/>
              <a:t> K. </a:t>
            </a:r>
            <a:r>
              <a:rPr lang="en-US" sz="1800" dirty="0" err="1" smtClean="0"/>
              <a:t>Singarapu</a:t>
            </a:r>
            <a:endParaRPr lang="en-US" sz="1800" dirty="0" smtClean="0"/>
          </a:p>
          <a:p>
            <a:r>
              <a:rPr lang="en-US" sz="1800" dirty="0" err="1" smtClean="0"/>
              <a:t>Yibing</a:t>
            </a:r>
            <a:r>
              <a:rPr lang="en-US" sz="1800" dirty="0" smtClean="0"/>
              <a:t> Wu</a:t>
            </a:r>
          </a:p>
          <a:p>
            <a:r>
              <a:rPr lang="en-US" sz="1800" dirty="0" err="1" smtClean="0"/>
              <a:t>Duanxiang</a:t>
            </a:r>
            <a:r>
              <a:rPr lang="en-US" sz="1800" dirty="0" smtClean="0"/>
              <a:t> </a:t>
            </a:r>
            <a:r>
              <a:rPr lang="en-US" sz="1800" dirty="0" err="1" smtClean="0"/>
              <a:t>Xu</a:t>
            </a:r>
            <a:endParaRPr lang="en-US" sz="1800" dirty="0" smtClean="0"/>
          </a:p>
          <a:p>
            <a:r>
              <a:rPr lang="en-US" sz="1800" dirty="0" err="1" smtClean="0"/>
              <a:t>Qi</a:t>
            </a:r>
            <a:r>
              <a:rPr lang="en-US" sz="1800" dirty="0" smtClean="0"/>
              <a:t> Zhang</a:t>
            </a:r>
          </a:p>
        </p:txBody>
      </p:sp>
      <p:pic>
        <p:nvPicPr>
          <p:cNvPr id="10" name="Picture 9" descr="NESG logo 2.png"/>
          <p:cNvPicPr>
            <a:picLocks noChangeAspect="1"/>
          </p:cNvPicPr>
          <p:nvPr/>
        </p:nvPicPr>
        <p:blipFill>
          <a:blip r:embed="rId2" cstate="print"/>
          <a:srcRect r="63576"/>
          <a:stretch>
            <a:fillRect/>
          </a:stretch>
        </p:blipFill>
        <p:spPr>
          <a:xfrm>
            <a:off x="0" y="6357731"/>
            <a:ext cx="1143000" cy="500269"/>
          </a:xfrm>
          <a:prstGeom prst="rect">
            <a:avLst/>
          </a:prstGeom>
        </p:spPr>
      </p:pic>
      <p:pic>
        <p:nvPicPr>
          <p:cNvPr id="11" name="Picture 10" descr="NESG wik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1932" y="6355080"/>
            <a:ext cx="534468" cy="502920"/>
          </a:xfrm>
          <a:prstGeom prst="rect">
            <a:avLst/>
          </a:prstGeom>
        </p:spPr>
      </p:pic>
      <p:pic>
        <p:nvPicPr>
          <p:cNvPr id="12" name="Picture 7" descr="ps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57576" y="6355080"/>
            <a:ext cx="1086424" cy="50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C:\Documents and Settings\alex\My Documents\Logos\UB_web_logos\UB_web_logos\Web Logos - color\blue\interlocking_blu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5335" y="6355080"/>
            <a:ext cx="975665" cy="502920"/>
          </a:xfrm>
          <a:prstGeom prst="rect">
            <a:avLst/>
          </a:prstGeom>
          <a:noFill/>
        </p:spPr>
      </p:pic>
      <p:sp>
        <p:nvSpPr>
          <p:cNvPr id="1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sz="1000" dirty="0" smtClean="0"/>
              <a:t>HTP Methods for Protein NMR Structure Analysis Used by the NIGMS Protein Structure initiative, January 10, 2010</a:t>
            </a:r>
            <a:endParaRPr lang="en-US" sz="1000" dirty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4856163" y="1828800"/>
            <a:ext cx="3754437" cy="42672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6514</TotalTime>
  <Words>405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Axis</vt:lpstr>
      <vt:lpstr>NESG Wiki:  NMR Data Acquisition</vt:lpstr>
      <vt:lpstr>Introduction</vt:lpstr>
      <vt:lpstr>Spectromer Operation</vt:lpstr>
      <vt:lpstr>NMR Experiments for Structure Determination</vt:lpstr>
      <vt:lpstr>“Standard” NMR Experiments</vt:lpstr>
      <vt:lpstr>Stereospecific Assignment of Leu/Val Isopropyl Groups</vt:lpstr>
      <vt:lpstr>Histidine Protonation State</vt:lpstr>
      <vt:lpstr>3D 13C/15N-resolved NOESY</vt:lpstr>
      <vt:lpstr>Acknowledgements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NESG NMR Wiki</dc:title>
  <dc:creator>Alex Eletski</dc:creator>
  <cp:lastModifiedBy>alex</cp:lastModifiedBy>
  <cp:revision>79</cp:revision>
  <dcterms:created xsi:type="dcterms:W3CDTF">2008-10-01T19:39:25Z</dcterms:created>
  <dcterms:modified xsi:type="dcterms:W3CDTF">2010-01-10T16:26:32Z</dcterms:modified>
</cp:coreProperties>
</file>